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57" r:id="rId4"/>
    <p:sldId id="258" r:id="rId5"/>
    <p:sldId id="259" r:id="rId6"/>
    <p:sldId id="260" r:id="rId7"/>
    <p:sldId id="263" r:id="rId8"/>
    <p:sldId id="265" r:id="rId9"/>
    <p:sldId id="266" r:id="rId10"/>
    <p:sldId id="261" r:id="rId11"/>
    <p:sldId id="262"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755"/>
  </p:normalViewPr>
  <p:slideViewPr>
    <p:cSldViewPr snapToGrid="0" snapToObjects="1">
      <p:cViewPr varScale="1">
        <p:scale>
          <a:sx n="109" d="100"/>
          <a:sy n="109" d="100"/>
        </p:scale>
        <p:origin x="6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9/23/21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9/23/21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9/23/21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9/23/21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9/23/21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9/23/21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9/23/21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9/23/21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18946008@N06/5021480133" TargetMode="External"/><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mediacoop.ca/story/letter-continued-racism-and-discrimination-secw%C3%A9pe/36959"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caregiverfatigue.trubox.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04E1-E22B-B14A-BFE8-E2A213272E46}"/>
              </a:ext>
            </a:extLst>
          </p:cNvPr>
          <p:cNvSpPr>
            <a:spLocks noGrp="1"/>
          </p:cNvSpPr>
          <p:nvPr>
            <p:ph type="ctrTitle"/>
          </p:nvPr>
        </p:nvSpPr>
        <p:spPr/>
        <p:txBody>
          <a:bodyPr/>
          <a:lstStyle/>
          <a:p>
            <a:r>
              <a:rPr lang="en-US" dirty="0"/>
              <a:t>MY EDUCATIONAL  TIMELINE</a:t>
            </a:r>
          </a:p>
        </p:txBody>
      </p:sp>
      <p:sp>
        <p:nvSpPr>
          <p:cNvPr id="3" name="Subtitle 2">
            <a:extLst>
              <a:ext uri="{FF2B5EF4-FFF2-40B4-BE49-F238E27FC236}">
                <a16:creationId xmlns:a16="http://schemas.microsoft.com/office/drawing/2014/main" id="{6D17490A-E607-034E-81F2-01F6533F940D}"/>
              </a:ext>
            </a:extLst>
          </p:cNvPr>
          <p:cNvSpPr>
            <a:spLocks noGrp="1"/>
          </p:cNvSpPr>
          <p:nvPr>
            <p:ph type="subTitle" idx="1"/>
          </p:nvPr>
        </p:nvSpPr>
        <p:spPr/>
        <p:txBody>
          <a:bodyPr/>
          <a:lstStyle/>
          <a:p>
            <a:r>
              <a:rPr lang="en-US" dirty="0"/>
              <a:t>BY: JULIA MINAKER</a:t>
            </a:r>
          </a:p>
          <a:p>
            <a:r>
              <a:rPr lang="en-US" dirty="0"/>
              <a:t>T00590108</a:t>
            </a:r>
          </a:p>
        </p:txBody>
      </p:sp>
    </p:spTree>
    <p:extLst>
      <p:ext uri="{BB962C8B-B14F-4D97-AF65-F5344CB8AC3E}">
        <p14:creationId xmlns:p14="http://schemas.microsoft.com/office/powerpoint/2010/main" val="3881780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window&#10;&#10;Description automatically generated">
            <a:extLst>
              <a:ext uri="{FF2B5EF4-FFF2-40B4-BE49-F238E27FC236}">
                <a16:creationId xmlns:a16="http://schemas.microsoft.com/office/drawing/2014/main" id="{20A929EE-3CAF-C448-BD44-980CDF10ACCD}"/>
              </a:ext>
            </a:extLst>
          </p:cNvPr>
          <p:cNvPicPr>
            <a:picLocks noChangeAspect="1"/>
          </p:cNvPicPr>
          <p:nvPr/>
        </p:nvPicPr>
        <p:blipFill rotWithShape="1">
          <a:blip r:embed="rId2"/>
          <a:srcRect t="5034" b="9935"/>
          <a:stretch/>
        </p:blipFill>
        <p:spPr>
          <a:xfrm rot="5400000">
            <a:off x="-1242228" y="1242227"/>
            <a:ext cx="6858000" cy="4373546"/>
          </a:xfrm>
          <a:prstGeom prst="rect">
            <a:avLst/>
          </a:prstGeom>
        </p:spPr>
      </p:pic>
      <p:sp>
        <p:nvSpPr>
          <p:cNvPr id="22" name="Rectangle 21">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AD90D7EA-2D18-FE4E-975A-29DF9F788711}"/>
              </a:ext>
            </a:extLst>
          </p:cNvPr>
          <p:cNvSpPr txBox="1"/>
          <p:nvPr/>
        </p:nvSpPr>
        <p:spPr>
          <a:xfrm>
            <a:off x="5100824" y="2286000"/>
            <a:ext cx="6176776" cy="3581400"/>
          </a:xfrm>
          <a:prstGeom prst="rect">
            <a:avLst/>
          </a:prstGeom>
        </p:spPr>
        <p:txBody>
          <a:bodyPr vert="horz" lIns="91440" tIns="45720" rIns="91440" bIns="45720" rtlCol="0">
            <a:normAutofit fontScale="92500" lnSpcReduction="20000"/>
          </a:bodyPr>
          <a:lstStyle/>
          <a:p>
            <a:pPr marL="384048" indent="-384048" defTabSz="914400">
              <a:lnSpc>
                <a:spcPct val="150000"/>
              </a:lnSpc>
              <a:spcAft>
                <a:spcPts val="200"/>
              </a:spcAft>
              <a:buFont typeface="Franklin Gothic Book" panose="020B0503020102020204" pitchFamily="34" charset="0"/>
            </a:pPr>
            <a:r>
              <a:rPr lang="en-US" dirty="0">
                <a:solidFill>
                  <a:schemeClr val="tx2"/>
                </a:solidFill>
              </a:rPr>
              <a:t>	A huge accomplishment through my education journey was graduating high school. This is easily a common milestone for most teenagers. For me, the motivation at the end of my grade 12 year was gone. I didn’t care about school or finishing the last month of my final semester. Mental health was a lingering issue that I didn’t fully understand. I learned that year what it truly meant to be resilient. I needed to push to take care of my mental health, just as much as my physical health. If I had chosen to succumb to my mental health, I would not be doing this assignment today. </a:t>
            </a:r>
          </a:p>
        </p:txBody>
      </p:sp>
      <p:pic>
        <p:nvPicPr>
          <p:cNvPr id="8" name="Graphic 7" descr="Line arrow: Counter-clockwise curve with solid fill">
            <a:extLst>
              <a:ext uri="{FF2B5EF4-FFF2-40B4-BE49-F238E27FC236}">
                <a16:creationId xmlns:a16="http://schemas.microsoft.com/office/drawing/2014/main" id="{1D28AE54-F23F-C344-A85E-671235E626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5671888">
            <a:off x="3883158" y="-390752"/>
            <a:ext cx="1599962" cy="3501599"/>
          </a:xfrm>
          <a:prstGeom prst="rect">
            <a:avLst/>
          </a:prstGeom>
        </p:spPr>
      </p:pic>
      <p:sp>
        <p:nvSpPr>
          <p:cNvPr id="10" name="Rectangle 9">
            <a:extLst>
              <a:ext uri="{FF2B5EF4-FFF2-40B4-BE49-F238E27FC236}">
                <a16:creationId xmlns:a16="http://schemas.microsoft.com/office/drawing/2014/main" id="{A9E2C9B7-A119-9748-9523-CF154C6A31A2}"/>
              </a:ext>
            </a:extLst>
          </p:cNvPr>
          <p:cNvSpPr/>
          <p:nvPr/>
        </p:nvSpPr>
        <p:spPr>
          <a:xfrm>
            <a:off x="5379753" y="532880"/>
            <a:ext cx="5577438"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THAT’S ME! GRADUATING          </a:t>
            </a:r>
          </a:p>
        </p:txBody>
      </p:sp>
      <p:sp>
        <p:nvSpPr>
          <p:cNvPr id="12" name="Rectangle 11">
            <a:extLst>
              <a:ext uri="{FF2B5EF4-FFF2-40B4-BE49-F238E27FC236}">
                <a16:creationId xmlns:a16="http://schemas.microsoft.com/office/drawing/2014/main" id="{61CA7FC2-541E-9548-A95B-7F9FD423FCF2}"/>
              </a:ext>
            </a:extLst>
          </p:cNvPr>
          <p:cNvSpPr/>
          <p:nvPr/>
        </p:nvSpPr>
        <p:spPr>
          <a:xfrm>
            <a:off x="9613648" y="1708686"/>
            <a:ext cx="2371725" cy="461665"/>
          </a:xfrm>
          <a:prstGeom prst="rect">
            <a:avLst/>
          </a:prstGeom>
          <a:noFill/>
        </p:spPr>
        <p:txBody>
          <a:bodyPr wrap="squar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(BARELY)</a:t>
            </a:r>
          </a:p>
        </p:txBody>
      </p:sp>
    </p:spTree>
    <p:extLst>
      <p:ext uri="{BB962C8B-B14F-4D97-AF65-F5344CB8AC3E}">
        <p14:creationId xmlns:p14="http://schemas.microsoft.com/office/powerpoint/2010/main" val="3505692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grass, sky, outdoor&#10;&#10;Description automatically generated">
            <a:extLst>
              <a:ext uri="{FF2B5EF4-FFF2-40B4-BE49-F238E27FC236}">
                <a16:creationId xmlns:a16="http://schemas.microsoft.com/office/drawing/2014/main" id="{B10B4A00-95F8-9F42-BC68-CCB3BB6A08C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25254" y="1555732"/>
            <a:ext cx="6566625" cy="4924969"/>
          </a:xfrm>
          <a:prstGeom prst="rect">
            <a:avLst/>
          </a:prstGeom>
        </p:spPr>
      </p:pic>
      <p:sp>
        <p:nvSpPr>
          <p:cNvPr id="2" name="TextBox 1">
            <a:extLst>
              <a:ext uri="{FF2B5EF4-FFF2-40B4-BE49-F238E27FC236}">
                <a16:creationId xmlns:a16="http://schemas.microsoft.com/office/drawing/2014/main" id="{F0455130-2E36-6643-AD21-903ED93EF98E}"/>
              </a:ext>
            </a:extLst>
          </p:cNvPr>
          <p:cNvSpPr txBox="1"/>
          <p:nvPr/>
        </p:nvSpPr>
        <p:spPr>
          <a:xfrm>
            <a:off x="7911126" y="1042635"/>
            <a:ext cx="4390154" cy="5438066"/>
          </a:xfrm>
          <a:prstGeom prst="rect">
            <a:avLst/>
          </a:prstGeom>
        </p:spPr>
        <p:txBody>
          <a:bodyPr vert="horz" lIns="91440" tIns="45720" rIns="91440" bIns="45720" rtlCol="0">
            <a:normAutofit fontScale="92500"/>
          </a:bodyPr>
          <a:lstStyle/>
          <a:p>
            <a:pPr marL="384048" indent="-384048" defTabSz="914400">
              <a:lnSpc>
                <a:spcPct val="150000"/>
              </a:lnSpc>
              <a:spcAft>
                <a:spcPts val="200"/>
              </a:spcAft>
              <a:buFont typeface="Franklin Gothic Book" panose="020B0503020102020204" pitchFamily="34" charset="0"/>
            </a:pPr>
            <a:r>
              <a:rPr lang="en-US" sz="1600" dirty="0">
                <a:solidFill>
                  <a:schemeClr val="tx2"/>
                </a:solidFill>
              </a:rPr>
              <a:t>	Independence was a lesson I learned young. After losing a parent I felt like I had to mature quicker than most. I didn’t become aware of my independence until I chose to pursue post-secondary at TRU. Moving to Kamloops and separating myself from everything that made me feel safe and comfortable was a large part of my educational journey, and maturing into the person I am. I became responsible for my own future. University was not mandatory, it was a choice, and a privilege. Establishing this independence forced me to figure out the beginning of my journey of who I wanted to be in this world - an educator, a friend, a support for a child in need, and much more. </a:t>
            </a:r>
          </a:p>
        </p:txBody>
      </p:sp>
      <p:sp>
        <p:nvSpPr>
          <p:cNvPr id="14"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5" name="TextBox 4">
            <a:extLst>
              <a:ext uri="{FF2B5EF4-FFF2-40B4-BE49-F238E27FC236}">
                <a16:creationId xmlns:a16="http://schemas.microsoft.com/office/drawing/2014/main" id="{92E023A8-6854-4D48-A0AC-DC6369A21BE7}"/>
              </a:ext>
            </a:extLst>
          </p:cNvPr>
          <p:cNvSpPr txBox="1"/>
          <p:nvPr/>
        </p:nvSpPr>
        <p:spPr>
          <a:xfrm>
            <a:off x="5119115" y="6469295"/>
            <a:ext cx="2372764"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www.flickr.com/photos/18946008@N06/5021480133">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dirty="0">
              <a:solidFill>
                <a:srgbClr val="FFFFFF"/>
              </a:solidFill>
            </a:endParaRPr>
          </a:p>
        </p:txBody>
      </p:sp>
      <p:sp>
        <p:nvSpPr>
          <p:cNvPr id="6" name="Rectangle 5">
            <a:extLst>
              <a:ext uri="{FF2B5EF4-FFF2-40B4-BE49-F238E27FC236}">
                <a16:creationId xmlns:a16="http://schemas.microsoft.com/office/drawing/2014/main" id="{4A8940CF-681D-2545-AA9A-3AE056E2A34E}"/>
              </a:ext>
            </a:extLst>
          </p:cNvPr>
          <p:cNvSpPr/>
          <p:nvPr/>
        </p:nvSpPr>
        <p:spPr>
          <a:xfrm>
            <a:off x="478095" y="640080"/>
            <a:ext cx="418800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CURRENTLY…</a:t>
            </a:r>
          </a:p>
        </p:txBody>
      </p:sp>
    </p:spTree>
    <p:extLst>
      <p:ext uri="{BB962C8B-B14F-4D97-AF65-F5344CB8AC3E}">
        <p14:creationId xmlns:p14="http://schemas.microsoft.com/office/powerpoint/2010/main" val="2820704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4785E0-6507-F741-B495-584A1490C34E}"/>
              </a:ext>
            </a:extLst>
          </p:cNvPr>
          <p:cNvSpPr txBox="1"/>
          <p:nvPr/>
        </p:nvSpPr>
        <p:spPr>
          <a:xfrm>
            <a:off x="1852246" y="2192215"/>
            <a:ext cx="6236003" cy="369332"/>
          </a:xfrm>
          <a:prstGeom prst="rect">
            <a:avLst/>
          </a:prstGeom>
          <a:noFill/>
        </p:spPr>
        <p:txBody>
          <a:bodyPr wrap="none" rtlCol="0">
            <a:spAutoFit/>
          </a:bodyPr>
          <a:lstStyle/>
          <a:p>
            <a:r>
              <a:rPr lang="en-US" dirty="0"/>
              <a:t>THANK YOU FOR TAKING YOUR TIME TO LISTEN TO MY STORY.</a:t>
            </a:r>
          </a:p>
        </p:txBody>
      </p:sp>
    </p:spTree>
    <p:extLst>
      <p:ext uri="{BB962C8B-B14F-4D97-AF65-F5344CB8AC3E}">
        <p14:creationId xmlns:p14="http://schemas.microsoft.com/office/powerpoint/2010/main" val="1700128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1" name="Group 11">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2" name="Rectangle 15">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55BA6-0697-5C4F-9F31-8AFA8DD0494B}"/>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2400" cap="all" dirty="0"/>
              <a:t>As a TRU student I want to begin by acknowledging that I am grateful to attend university on the unceded territories of the </a:t>
            </a:r>
            <a:r>
              <a:rPr lang="en-US" sz="2400" cap="all" dirty="0" err="1"/>
              <a:t>Tk’emlups</a:t>
            </a:r>
            <a:r>
              <a:rPr lang="en-US" sz="2400" cap="all" dirty="0"/>
              <a:t> </a:t>
            </a:r>
            <a:r>
              <a:rPr lang="en-US" sz="2400" cap="all" dirty="0" err="1"/>
              <a:t>te</a:t>
            </a:r>
            <a:r>
              <a:rPr lang="en-US" sz="2400" cap="all" dirty="0"/>
              <a:t> Secwepemc ne </a:t>
            </a:r>
            <a:r>
              <a:rPr lang="en-US" sz="2400" cap="all" dirty="0" err="1"/>
              <a:t>Secwepemcúl'ecw</a:t>
            </a:r>
            <a:r>
              <a:rPr lang="en-US" sz="2400" cap="all" dirty="0"/>
              <a:t>.</a:t>
            </a:r>
            <a:br>
              <a:rPr lang="en-US" sz="2400" cap="all" dirty="0"/>
            </a:br>
            <a:endParaRPr lang="en-US" sz="2400" cap="all" dirty="0"/>
          </a:p>
        </p:txBody>
      </p:sp>
      <p:sp>
        <p:nvSpPr>
          <p:cNvPr id="23"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0"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6" name="Picture 5" descr="Map&#10;&#10;Description automatically generated">
            <a:extLst>
              <a:ext uri="{FF2B5EF4-FFF2-40B4-BE49-F238E27FC236}">
                <a16:creationId xmlns:a16="http://schemas.microsoft.com/office/drawing/2014/main" id="{35856C1E-8C42-174A-A9BE-37F7F44158A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79023" y="1399314"/>
            <a:ext cx="5659222" cy="4258564"/>
          </a:xfrm>
          <a:prstGeom prst="rect">
            <a:avLst/>
          </a:prstGeom>
        </p:spPr>
      </p:pic>
      <p:sp>
        <p:nvSpPr>
          <p:cNvPr id="7" name="TextBox 6">
            <a:extLst>
              <a:ext uri="{FF2B5EF4-FFF2-40B4-BE49-F238E27FC236}">
                <a16:creationId xmlns:a16="http://schemas.microsoft.com/office/drawing/2014/main" id="{EBB4D37D-7450-2640-84D4-92493F08BE97}"/>
              </a:ext>
            </a:extLst>
          </p:cNvPr>
          <p:cNvSpPr txBox="1"/>
          <p:nvPr/>
        </p:nvSpPr>
        <p:spPr>
          <a:xfrm>
            <a:off x="4665481" y="6115076"/>
            <a:ext cx="2372764"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mediacoop.ca/story/letter-continued-racism-and-discrimination-secw%C3%A9pe/36959">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dirty="0">
              <a:solidFill>
                <a:srgbClr val="FFFFFF"/>
              </a:solidFill>
            </a:endParaRPr>
          </a:p>
        </p:txBody>
      </p:sp>
    </p:spTree>
    <p:extLst>
      <p:ext uri="{BB962C8B-B14F-4D97-AF65-F5344CB8AC3E}">
        <p14:creationId xmlns:p14="http://schemas.microsoft.com/office/powerpoint/2010/main" val="3991033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A93D97C6-63EF-4CA6-B01D-25E2772DC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4E71E3-2256-F845-8059-614BF6F690CD}"/>
              </a:ext>
            </a:extLst>
          </p:cNvPr>
          <p:cNvSpPr/>
          <p:nvPr/>
        </p:nvSpPr>
        <p:spPr>
          <a:xfrm>
            <a:off x="5100824" y="685800"/>
            <a:ext cx="6176776" cy="1485900"/>
          </a:xfrm>
          <a:prstGeom prst="rect">
            <a:avLst/>
          </a:prstGeom>
        </p:spPr>
        <p:txBody>
          <a:bodyPr vert="horz" lIns="91440" tIns="45720" rIns="91440" bIns="45720" rtlCol="0" anchor="t">
            <a:normAutofit/>
          </a:bodyPr>
          <a:lstStyle/>
          <a:p>
            <a:pPr defTabSz="914400">
              <a:lnSpc>
                <a:spcPct val="89000"/>
              </a:lnSpc>
              <a:spcBef>
                <a:spcPct val="0"/>
              </a:spcBef>
              <a:spcAft>
                <a:spcPts val="600"/>
              </a:spcAft>
            </a:pPr>
            <a:r>
              <a:rPr lang="en-US" sz="4400" b="1" cap="none" spc="0">
                <a:ln w="9525">
                  <a:solidFill>
                    <a:schemeClr val="bg1"/>
                  </a:solidFill>
                  <a:prstDash val="solid"/>
                </a:ln>
                <a:solidFill>
                  <a:schemeClr val="tx2"/>
                </a:solidFill>
                <a:effectLst>
                  <a:outerShdw blurRad="12700" dist="38100" dir="2700000" algn="tl" rotWithShape="0">
                    <a:schemeClr val="bg1">
                      <a:lumMod val="50000"/>
                    </a:schemeClr>
                  </a:outerShdw>
                </a:effectLst>
                <a:latin typeface="+mj-lt"/>
                <a:ea typeface="+mj-ea"/>
                <a:cs typeface="+mj-cs"/>
              </a:rPr>
              <a:t>FOOD FOR THOUGHT</a:t>
            </a:r>
          </a:p>
        </p:txBody>
      </p:sp>
      <p:pic>
        <p:nvPicPr>
          <p:cNvPr id="9" name="Graphic 8" descr="Hourglass 90% outline">
            <a:extLst>
              <a:ext uri="{FF2B5EF4-FFF2-40B4-BE49-F238E27FC236}">
                <a16:creationId xmlns:a16="http://schemas.microsoft.com/office/drawing/2014/main" id="{45A492FB-07E2-0043-9D05-0BA1CE9059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4276" y="1881930"/>
            <a:ext cx="3093388" cy="3093388"/>
          </a:xfrm>
          <a:prstGeom prst="rect">
            <a:avLst/>
          </a:prstGeom>
        </p:spPr>
      </p:pic>
      <p:sp>
        <p:nvSpPr>
          <p:cNvPr id="47" name="Rectangle 46">
            <a:extLst>
              <a:ext uri="{FF2B5EF4-FFF2-40B4-BE49-F238E27FC236}">
                <a16:creationId xmlns:a16="http://schemas.microsoft.com/office/drawing/2014/main" id="{5DA4A40B-EDCE-42FC-B189-AEFB4F82E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F0AC2E5A-2F92-2A49-BB1A-584D4ECA01F8}"/>
              </a:ext>
            </a:extLst>
          </p:cNvPr>
          <p:cNvSpPr txBox="1"/>
          <p:nvPr/>
        </p:nvSpPr>
        <p:spPr>
          <a:xfrm>
            <a:off x="5100824" y="2286000"/>
            <a:ext cx="6176776" cy="3581400"/>
          </a:xfrm>
          <a:prstGeom prst="rect">
            <a:avLst/>
          </a:prstGeom>
        </p:spPr>
        <p:txBody>
          <a:bodyPr vert="horz" lIns="91440" tIns="45720" rIns="91440" bIns="45720" rtlCol="0">
            <a:normAutofit fontScale="85000" lnSpcReduction="10000"/>
          </a:bodyPr>
          <a:lstStyle/>
          <a:p>
            <a:pPr marL="384048" indent="-384048" defTabSz="914400">
              <a:lnSpc>
                <a:spcPct val="150000"/>
              </a:lnSpc>
              <a:spcAft>
                <a:spcPts val="200"/>
              </a:spcAft>
              <a:buFont typeface="Franklin Gothic Book" panose="020B0503020102020204" pitchFamily="34" charset="0"/>
            </a:pPr>
            <a:r>
              <a:rPr lang="en-US" dirty="0">
                <a:solidFill>
                  <a:schemeClr val="tx2"/>
                </a:solidFill>
              </a:rPr>
              <a:t>	</a:t>
            </a:r>
            <a:r>
              <a:rPr lang="en-US" sz="1900" dirty="0">
                <a:solidFill>
                  <a:schemeClr val="tx2"/>
                </a:solidFill>
              </a:rPr>
              <a:t>This assignment has shown me the value of my educational journey. Not often do I remember a specific lesson, or teacher. But rather, I remember these 8 moments. None of them tell you that I failed math in grade 10, or that I made honor roll. They also don’t tell you I really disliked my grade 9 science teacher. Instead, by combining these moments in a timeline, you can establish a sense of who I am in this world. I had my fair share of struggles, but also maintained a balance of successes. Life is just one long timeline of moments that we often fail to see. Here is my educational timeline of the moments that made me.</a:t>
            </a:r>
            <a:endParaRPr lang="en-US" dirty="0">
              <a:solidFill>
                <a:schemeClr val="tx2"/>
              </a:solidFill>
            </a:endParaRPr>
          </a:p>
        </p:txBody>
      </p:sp>
    </p:spTree>
    <p:extLst>
      <p:ext uri="{BB962C8B-B14F-4D97-AF65-F5344CB8AC3E}">
        <p14:creationId xmlns:p14="http://schemas.microsoft.com/office/powerpoint/2010/main" val="161214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B13A570-EB02-2445-9E0B-3EEB720D53D8}"/>
              </a:ext>
            </a:extLst>
          </p:cNvPr>
          <p:cNvSpPr txBox="1"/>
          <p:nvPr/>
        </p:nvSpPr>
        <p:spPr>
          <a:xfrm>
            <a:off x="784743" y="1834148"/>
            <a:ext cx="5958837" cy="4033252"/>
          </a:xfrm>
          <a:prstGeom prst="rect">
            <a:avLst/>
          </a:prstGeom>
        </p:spPr>
        <p:txBody>
          <a:bodyPr vert="horz" lIns="91440" tIns="45720" rIns="91440" bIns="45720" rtlCol="0">
            <a:normAutofit/>
          </a:bodyPr>
          <a:lstStyle/>
          <a:p>
            <a:pPr marL="384048" indent="-384048" defTabSz="914400">
              <a:lnSpc>
                <a:spcPct val="150000"/>
              </a:lnSpc>
              <a:spcAft>
                <a:spcPts val="200"/>
              </a:spcAft>
              <a:buFont typeface="Franklin Gothic Book" panose="020B0503020102020204" pitchFamily="34" charset="0"/>
            </a:pPr>
            <a:r>
              <a:rPr lang="en-US" sz="1600" dirty="0">
                <a:solidFill>
                  <a:schemeClr val="tx2"/>
                </a:solidFill>
              </a:rPr>
              <a:t> 	Although I don’t remember much, I know kindergarten was a great time. A day filled with mostly play-time, friendship, and learning to spell my first name; J-U-L-I-A. I began school in French-immersion and continued throughout my schooling. As a young, naïve girl, in a very big world I noticed my place, or rather the bigger picture. My world would soon be multiplied and so were my friendships, my understanding of the world, and my wicked ability to never stop talking. I was discovering the world was so big, and I was so small. Only to later find out it gets much, MUCH bigger. </a:t>
            </a:r>
          </a:p>
        </p:txBody>
      </p:sp>
      <p:sp>
        <p:nvSpPr>
          <p:cNvPr id="34" name="Rectangle 33">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child smiling for the camera&#10;&#10;Description automatically generated with medium confidence">
            <a:extLst>
              <a:ext uri="{FF2B5EF4-FFF2-40B4-BE49-F238E27FC236}">
                <a16:creationId xmlns:a16="http://schemas.microsoft.com/office/drawing/2014/main" id="{1C70B4A6-39DD-C248-80DA-08348170D1F9}"/>
              </a:ext>
            </a:extLst>
          </p:cNvPr>
          <p:cNvPicPr>
            <a:picLocks noChangeAspect="1"/>
          </p:cNvPicPr>
          <p:nvPr/>
        </p:nvPicPr>
        <p:blipFill rotWithShape="1">
          <a:blip r:embed="rId2"/>
          <a:srcRect l="-673" t="653" r="8196" b="21397"/>
          <a:stretch/>
        </p:blipFill>
        <p:spPr>
          <a:xfrm>
            <a:off x="8252341" y="2256298"/>
            <a:ext cx="3299579" cy="3188951"/>
          </a:xfrm>
          <a:prstGeom prst="rect">
            <a:avLst/>
          </a:prstGeom>
        </p:spPr>
      </p:pic>
      <p:pic>
        <p:nvPicPr>
          <p:cNvPr id="8" name="Graphic 7" descr="School girl outline">
            <a:extLst>
              <a:ext uri="{FF2B5EF4-FFF2-40B4-BE49-F238E27FC236}">
                <a16:creationId xmlns:a16="http://schemas.microsoft.com/office/drawing/2014/main" id="{A241F4D3-FC7B-6846-AF30-B63E1090AD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1600" y="533400"/>
            <a:ext cx="914400" cy="914400"/>
          </a:xfrm>
          <a:prstGeom prst="rect">
            <a:avLst/>
          </a:prstGeom>
        </p:spPr>
      </p:pic>
      <p:sp>
        <p:nvSpPr>
          <p:cNvPr id="12" name="TextBox 11">
            <a:extLst>
              <a:ext uri="{FF2B5EF4-FFF2-40B4-BE49-F238E27FC236}">
                <a16:creationId xmlns:a16="http://schemas.microsoft.com/office/drawing/2014/main" id="{BE78DCBB-9F3B-CE47-A430-17072C9E1A17}"/>
              </a:ext>
            </a:extLst>
          </p:cNvPr>
          <p:cNvSpPr txBox="1"/>
          <p:nvPr/>
        </p:nvSpPr>
        <p:spPr>
          <a:xfrm>
            <a:off x="8206154" y="386862"/>
            <a:ext cx="2601804" cy="1288045"/>
          </a:xfrm>
          <a:prstGeom prst="rect">
            <a:avLst/>
          </a:prstGeom>
          <a:noFill/>
        </p:spPr>
        <p:txBody>
          <a:bodyPr wrap="square" rtlCol="0">
            <a:spAutoFit/>
          </a:bodyPr>
          <a:lstStyle/>
          <a:p>
            <a:pPr>
              <a:lnSpc>
                <a:spcPct val="150000"/>
              </a:lnSpc>
            </a:pPr>
            <a:r>
              <a:rPr lang="en-US" i="1" dirty="0"/>
              <a:t>NAME: Julia Minaker</a:t>
            </a:r>
          </a:p>
          <a:p>
            <a:pPr>
              <a:lnSpc>
                <a:spcPct val="150000"/>
              </a:lnSpc>
            </a:pPr>
            <a:r>
              <a:rPr lang="en-US" i="1" dirty="0"/>
              <a:t>AGE: 6</a:t>
            </a:r>
          </a:p>
          <a:p>
            <a:pPr>
              <a:lnSpc>
                <a:spcPct val="150000"/>
              </a:lnSpc>
            </a:pPr>
            <a:r>
              <a:rPr lang="en-US" i="1" dirty="0"/>
              <a:t>GRADE: Kindergarten</a:t>
            </a:r>
          </a:p>
        </p:txBody>
      </p:sp>
      <p:sp>
        <p:nvSpPr>
          <p:cNvPr id="14" name="Rectangle 13">
            <a:extLst>
              <a:ext uri="{FF2B5EF4-FFF2-40B4-BE49-F238E27FC236}">
                <a16:creationId xmlns:a16="http://schemas.microsoft.com/office/drawing/2014/main" id="{E6B6C45E-64DD-E44C-8871-53F8E5420274}"/>
              </a:ext>
            </a:extLst>
          </p:cNvPr>
          <p:cNvSpPr/>
          <p:nvPr/>
        </p:nvSpPr>
        <p:spPr>
          <a:xfrm>
            <a:off x="339946" y="569219"/>
            <a:ext cx="492795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THE BEGINNING</a:t>
            </a:r>
          </a:p>
        </p:txBody>
      </p:sp>
    </p:spTree>
    <p:extLst>
      <p:ext uri="{BB962C8B-B14F-4D97-AF65-F5344CB8AC3E}">
        <p14:creationId xmlns:p14="http://schemas.microsoft.com/office/powerpoint/2010/main" val="1816948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67E2D8A-19BE-48A0-889C-CCAC0234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98938B8E-EA7C-244B-8977-00D5655E29FD}"/>
              </a:ext>
            </a:extLst>
          </p:cNvPr>
          <p:cNvSpPr txBox="1"/>
          <p:nvPr/>
        </p:nvSpPr>
        <p:spPr>
          <a:xfrm>
            <a:off x="5472113" y="900113"/>
            <a:ext cx="6044973" cy="5300662"/>
          </a:xfrm>
          <a:prstGeom prst="rect">
            <a:avLst/>
          </a:prstGeom>
        </p:spPr>
        <p:txBody>
          <a:bodyPr vert="horz" lIns="91440" tIns="45720" rIns="91440" bIns="45720" rtlCol="0">
            <a:normAutofit fontScale="70000" lnSpcReduction="20000"/>
          </a:bodyPr>
          <a:lstStyle/>
          <a:p>
            <a:pPr marL="384048" indent="-384048" defTabSz="914400">
              <a:lnSpc>
                <a:spcPct val="150000"/>
              </a:lnSpc>
              <a:spcAft>
                <a:spcPts val="200"/>
              </a:spcAft>
              <a:buFont typeface="Franklin Gothic Book" panose="020B0503020102020204" pitchFamily="34" charset="0"/>
            </a:pPr>
            <a:r>
              <a:rPr lang="en-US" sz="1500" dirty="0">
                <a:solidFill>
                  <a:schemeClr val="tx2"/>
                </a:solidFill>
              </a:rPr>
              <a:t>	</a:t>
            </a:r>
            <a:r>
              <a:rPr lang="en-US" sz="2600" dirty="0">
                <a:solidFill>
                  <a:schemeClr val="tx2"/>
                </a:solidFill>
              </a:rPr>
              <a:t>With my new understanding of the big world I inhibit, I discovered the world is not always in my favor, it felt like it was against me most of the time. After my parents went through a messy divorce, I began to normalize living a stressful life. At ten years old I had been to 5 different guidance counsellors, therapists, and psychologists. This pulled me away from my growing mind. I focused on finding safety in my life, instead of learning and understanding what I was being taught. Most of my elementary school years I felt like the ‘broken’ kid. Embarrassed by my parents, and the lack of love I felt, I focused on being accepted socially. However, academically I was facing barriers. </a:t>
            </a:r>
            <a:endParaRPr lang="en-US" sz="2300" dirty="0">
              <a:solidFill>
                <a:schemeClr val="tx2"/>
              </a:solidFill>
            </a:endParaRPr>
          </a:p>
        </p:txBody>
      </p:sp>
      <p:sp>
        <p:nvSpPr>
          <p:cNvPr id="6" name="Rectangle 5">
            <a:extLst>
              <a:ext uri="{FF2B5EF4-FFF2-40B4-BE49-F238E27FC236}">
                <a16:creationId xmlns:a16="http://schemas.microsoft.com/office/drawing/2014/main" id="{C3C76731-19EA-8C49-96DE-FB83233172A0}"/>
              </a:ext>
            </a:extLst>
          </p:cNvPr>
          <p:cNvSpPr/>
          <p:nvPr/>
        </p:nvSpPr>
        <p:spPr>
          <a:xfrm>
            <a:off x="1573899" y="690824"/>
            <a:ext cx="342497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EARLY LIFE</a:t>
            </a:r>
          </a:p>
        </p:txBody>
      </p:sp>
      <p:pic>
        <p:nvPicPr>
          <p:cNvPr id="8" name="Graphic 7" descr="Family with girl with solid fill">
            <a:extLst>
              <a:ext uri="{FF2B5EF4-FFF2-40B4-BE49-F238E27FC236}">
                <a16:creationId xmlns:a16="http://schemas.microsoft.com/office/drawing/2014/main" id="{87110513-CDAE-C94E-BB09-1C62707240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57363" y="2464260"/>
            <a:ext cx="3940969" cy="3866888"/>
          </a:xfrm>
          <a:prstGeom prst="rect">
            <a:avLst/>
          </a:prstGeom>
        </p:spPr>
      </p:pic>
      <p:pic>
        <p:nvPicPr>
          <p:cNvPr id="39" name="Graphic 38" descr="Broken Heart outline">
            <a:extLst>
              <a:ext uri="{FF2B5EF4-FFF2-40B4-BE49-F238E27FC236}">
                <a16:creationId xmlns:a16="http://schemas.microsoft.com/office/drawing/2014/main" id="{ECC3556C-BFBC-194E-ACFB-CAC9781C1B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6800" y="900113"/>
            <a:ext cx="4405313" cy="4712828"/>
          </a:xfrm>
          <a:prstGeom prst="rect">
            <a:avLst/>
          </a:prstGeom>
        </p:spPr>
      </p:pic>
    </p:spTree>
    <p:extLst>
      <p:ext uri="{BB962C8B-B14F-4D97-AF65-F5344CB8AC3E}">
        <p14:creationId xmlns:p14="http://schemas.microsoft.com/office/powerpoint/2010/main" val="3285958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E880B70-9045-4B1E-A61A-E849BE8C8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E2B8A2D-F46F-4DA5-8AFF-BC57461C2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6CEFF3A-A6EB-7342-9ADB-4EEC20097804}"/>
              </a:ext>
            </a:extLst>
          </p:cNvPr>
          <p:cNvSpPr txBox="1"/>
          <p:nvPr/>
        </p:nvSpPr>
        <p:spPr>
          <a:xfrm>
            <a:off x="912316" y="2089325"/>
            <a:ext cx="5793475" cy="4429125"/>
          </a:xfrm>
          <a:prstGeom prst="rect">
            <a:avLst/>
          </a:prstGeom>
        </p:spPr>
        <p:txBody>
          <a:bodyPr vert="horz" lIns="91440" tIns="45720" rIns="91440" bIns="45720" rtlCol="0">
            <a:normAutofit lnSpcReduction="10000"/>
          </a:bodyPr>
          <a:lstStyle/>
          <a:p>
            <a:pPr indent="-384048" defTabSz="914400">
              <a:lnSpc>
                <a:spcPct val="150000"/>
              </a:lnSpc>
              <a:spcAft>
                <a:spcPts val="200"/>
              </a:spcAft>
              <a:buFont typeface="Franklin Gothic Book" panose="020B0503020102020204" pitchFamily="34" charset="0"/>
            </a:pPr>
            <a:r>
              <a:rPr lang="en-US" dirty="0">
                <a:solidFill>
                  <a:schemeClr val="tx2"/>
                </a:solidFill>
              </a:rPr>
              <a:t> A large part of my education journey was an after-school program my elementary school offered. It focused on empowering young girls and supporting diversity. This forced me to go outside of my comfort zone and expand my friendships with people I was not normally comfortable associating with. I also now realize humans, especially young teens, have such a tendency to pick and choose people they want to be friends with solely based on looks, whereas now I realize I base my friendships on genuine connection and people who value life and have motivation similar to my own. </a:t>
            </a:r>
          </a:p>
        </p:txBody>
      </p:sp>
      <p:sp>
        <p:nvSpPr>
          <p:cNvPr id="19" name="Rectangle 18">
            <a:extLst>
              <a:ext uri="{FF2B5EF4-FFF2-40B4-BE49-F238E27FC236}">
                <a16:creationId xmlns:a16="http://schemas.microsoft.com/office/drawing/2014/main" id="{292BAD85-00E4-4D0A-993C-8372E78E1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Graphic 9" descr="Children with solid fill">
            <a:extLst>
              <a:ext uri="{FF2B5EF4-FFF2-40B4-BE49-F238E27FC236}">
                <a16:creationId xmlns:a16="http://schemas.microsoft.com/office/drawing/2014/main" id="{6D7B86F0-76BC-A744-B3FF-0F2906889E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44236" y="643467"/>
            <a:ext cx="1749777" cy="1749777"/>
          </a:xfrm>
          <a:prstGeom prst="rect">
            <a:avLst/>
          </a:prstGeom>
          <a:ln>
            <a:noFill/>
          </a:ln>
        </p:spPr>
      </p:pic>
      <p:pic>
        <p:nvPicPr>
          <p:cNvPr id="8" name="Graphic 7" descr="Children with solid fill">
            <a:extLst>
              <a:ext uri="{FF2B5EF4-FFF2-40B4-BE49-F238E27FC236}">
                <a16:creationId xmlns:a16="http://schemas.microsoft.com/office/drawing/2014/main" id="{11D8C0B2-A18C-C847-B5A7-D707DC22F9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8000" y="2554112"/>
            <a:ext cx="1749776" cy="1749776"/>
          </a:xfrm>
          <a:prstGeom prst="rect">
            <a:avLst/>
          </a:prstGeom>
          <a:ln>
            <a:noFill/>
          </a:ln>
        </p:spPr>
      </p:pic>
      <p:pic>
        <p:nvPicPr>
          <p:cNvPr id="9" name="Graphic 8" descr="Children with solid fill">
            <a:extLst>
              <a:ext uri="{FF2B5EF4-FFF2-40B4-BE49-F238E27FC236}">
                <a16:creationId xmlns:a16="http://schemas.microsoft.com/office/drawing/2014/main" id="{3F0C1DEA-8B04-B84A-BE90-ED1F759597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68001" y="4464756"/>
            <a:ext cx="1749776" cy="1749776"/>
          </a:xfrm>
          <a:prstGeom prst="rect">
            <a:avLst/>
          </a:prstGeom>
        </p:spPr>
      </p:pic>
      <p:sp>
        <p:nvSpPr>
          <p:cNvPr id="11" name="Rectangle 10">
            <a:extLst>
              <a:ext uri="{FF2B5EF4-FFF2-40B4-BE49-F238E27FC236}">
                <a16:creationId xmlns:a16="http://schemas.microsoft.com/office/drawing/2014/main" id="{DB23749E-D1E9-5E42-8F38-C2C0C9402212}"/>
              </a:ext>
            </a:extLst>
          </p:cNvPr>
          <p:cNvSpPr/>
          <p:nvPr/>
        </p:nvSpPr>
        <p:spPr>
          <a:xfrm>
            <a:off x="8136454" y="2143019"/>
            <a:ext cx="3412867" cy="2585323"/>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GO</a:t>
            </a:r>
          </a:p>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GIRLS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2" name="Rectangle 11">
            <a:extLst>
              <a:ext uri="{FF2B5EF4-FFF2-40B4-BE49-F238E27FC236}">
                <a16:creationId xmlns:a16="http://schemas.microsoft.com/office/drawing/2014/main" id="{D176C4EF-89DF-2D4F-88C0-0B7FF69E2682}"/>
              </a:ext>
            </a:extLst>
          </p:cNvPr>
          <p:cNvSpPr/>
          <p:nvPr/>
        </p:nvSpPr>
        <p:spPr>
          <a:xfrm>
            <a:off x="-465457" y="167500"/>
            <a:ext cx="8309295"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BUILDING A SUPPORT SYSTEM</a:t>
            </a:r>
          </a:p>
        </p:txBody>
      </p:sp>
    </p:spTree>
    <p:extLst>
      <p:ext uri="{BB962C8B-B14F-4D97-AF65-F5344CB8AC3E}">
        <p14:creationId xmlns:p14="http://schemas.microsoft.com/office/powerpoint/2010/main" val="2632325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794BF7-A56F-6B4C-A30F-2B0755C919B5}"/>
              </a:ext>
            </a:extLst>
          </p:cNvPr>
          <p:cNvSpPr txBox="1"/>
          <p:nvPr/>
        </p:nvSpPr>
        <p:spPr>
          <a:xfrm>
            <a:off x="5929313" y="1133357"/>
            <a:ext cx="6159179" cy="3139321"/>
          </a:xfrm>
          <a:prstGeom prst="rect">
            <a:avLst/>
          </a:prstGeom>
          <a:noFill/>
          <a:ln>
            <a:solidFill>
              <a:schemeClr val="accent1"/>
            </a:solidFill>
          </a:ln>
        </p:spPr>
        <p:txBody>
          <a:bodyPr wrap="square" rtlCol="0">
            <a:spAutoFit/>
          </a:bodyPr>
          <a:lstStyle/>
          <a:p>
            <a:r>
              <a:rPr lang="en-CA" dirty="0"/>
              <a:t>A memorable highlight in my educational journey was finishing my French-immersion program. I was rewarded with a trip to Old Quebec and got to explore a completely different culture. I had never been anywhere outside of BC before, and I did a full day in a Québécois classroom. This experience taught me gratitude. I experience the world in a new lens, and a new language, surrounded by people I didn’t know. I also discovered the education system is not always linear. Québécois students had different style, slang, and norms that I did not comprehend. This was just another continuation of my discovery of just how big the world is. </a:t>
            </a:r>
            <a:endParaRPr lang="en-US" dirty="0"/>
          </a:p>
        </p:txBody>
      </p:sp>
      <p:sp>
        <p:nvSpPr>
          <p:cNvPr id="6" name="Rectangle 5">
            <a:extLst>
              <a:ext uri="{FF2B5EF4-FFF2-40B4-BE49-F238E27FC236}">
                <a16:creationId xmlns:a16="http://schemas.microsoft.com/office/drawing/2014/main" id="{0BC8F933-3E4B-964E-9CE5-86875376104A}"/>
              </a:ext>
            </a:extLst>
          </p:cNvPr>
          <p:cNvSpPr/>
          <p:nvPr/>
        </p:nvSpPr>
        <p:spPr>
          <a:xfrm>
            <a:off x="917370" y="0"/>
            <a:ext cx="7240792" cy="2585323"/>
          </a:xfrm>
          <a:prstGeom prst="rect">
            <a:avLst/>
          </a:prstGeom>
          <a:noFill/>
        </p:spPr>
        <p:txBody>
          <a:bodyPr wrap="square" lIns="91440" tIns="45720" rIns="91440" bIns="45720">
            <a:spAutoFit/>
          </a:bodyPr>
          <a:lstStyle/>
          <a:p>
            <a:r>
              <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FÉLICITATIONS, VOUS POUVEZ PARLER FRANÇAIS! </a:t>
            </a:r>
          </a:p>
        </p:txBody>
      </p:sp>
      <p:sp>
        <p:nvSpPr>
          <p:cNvPr id="8" name="Rectangle 7">
            <a:extLst>
              <a:ext uri="{FF2B5EF4-FFF2-40B4-BE49-F238E27FC236}">
                <a16:creationId xmlns:a16="http://schemas.microsoft.com/office/drawing/2014/main" id="{81569338-AD8F-E745-A1DD-EB5D3746CC0A}"/>
              </a:ext>
            </a:extLst>
          </p:cNvPr>
          <p:cNvSpPr/>
          <p:nvPr/>
        </p:nvSpPr>
        <p:spPr>
          <a:xfrm>
            <a:off x="4398427" y="4290242"/>
            <a:ext cx="7525758" cy="2585323"/>
          </a:xfrm>
          <a:prstGeom prst="rect">
            <a:avLst/>
          </a:prstGeom>
          <a:noFill/>
        </p:spPr>
        <p:txBody>
          <a:bodyPr wrap="square" lIns="91440" tIns="45720" rIns="91440" bIns="45720">
            <a:spAutoFit/>
          </a:bodyPr>
          <a:lstStyle/>
          <a:p>
            <a:pPr algn="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CONGRATULATIONS, </a:t>
            </a:r>
          </a:p>
          <a:p>
            <a:pPr algn="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YOU CAN SPEAK </a:t>
            </a:r>
          </a:p>
          <a:p>
            <a:pPr algn="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FRENCH NOW!</a:t>
            </a:r>
          </a:p>
        </p:txBody>
      </p:sp>
      <p:sp>
        <p:nvSpPr>
          <p:cNvPr id="11" name="TextBox 10">
            <a:extLst>
              <a:ext uri="{FF2B5EF4-FFF2-40B4-BE49-F238E27FC236}">
                <a16:creationId xmlns:a16="http://schemas.microsoft.com/office/drawing/2014/main" id="{5FAC3811-DCA0-A846-84C3-85AE85035503}"/>
              </a:ext>
            </a:extLst>
          </p:cNvPr>
          <p:cNvSpPr txBox="1"/>
          <p:nvPr/>
        </p:nvSpPr>
        <p:spPr>
          <a:xfrm>
            <a:off x="2560641" y="5001549"/>
            <a:ext cx="1549877" cy="369332"/>
          </a:xfrm>
          <a:prstGeom prst="rect">
            <a:avLst/>
          </a:prstGeom>
          <a:noFill/>
        </p:spPr>
        <p:txBody>
          <a:bodyPr wrap="square" rtlCol="0">
            <a:spAutoFit/>
          </a:bodyPr>
          <a:lstStyle/>
          <a:p>
            <a:r>
              <a:rPr lang="en-US" dirty="0"/>
              <a:t>LANGLEY, BC</a:t>
            </a:r>
          </a:p>
        </p:txBody>
      </p:sp>
      <p:sp>
        <p:nvSpPr>
          <p:cNvPr id="14" name="TextBox 13">
            <a:extLst>
              <a:ext uri="{FF2B5EF4-FFF2-40B4-BE49-F238E27FC236}">
                <a16:creationId xmlns:a16="http://schemas.microsoft.com/office/drawing/2014/main" id="{062948C1-55DC-4B42-A4B7-8E8A867C30E1}"/>
              </a:ext>
            </a:extLst>
          </p:cNvPr>
          <p:cNvSpPr txBox="1"/>
          <p:nvPr/>
        </p:nvSpPr>
        <p:spPr>
          <a:xfrm>
            <a:off x="1077927" y="3718680"/>
            <a:ext cx="1482714" cy="369332"/>
          </a:xfrm>
          <a:prstGeom prst="rect">
            <a:avLst/>
          </a:prstGeom>
          <a:noFill/>
        </p:spPr>
        <p:txBody>
          <a:bodyPr wrap="none" rtlCol="0">
            <a:spAutoFit/>
          </a:bodyPr>
          <a:lstStyle/>
          <a:p>
            <a:r>
              <a:rPr lang="en-US" dirty="0"/>
              <a:t>QUEBEC CITY</a:t>
            </a:r>
          </a:p>
        </p:txBody>
      </p:sp>
      <p:pic>
        <p:nvPicPr>
          <p:cNvPr id="16" name="Graphic 15" descr="Route (Two Pins With A Path) outline">
            <a:extLst>
              <a:ext uri="{FF2B5EF4-FFF2-40B4-BE49-F238E27FC236}">
                <a16:creationId xmlns:a16="http://schemas.microsoft.com/office/drawing/2014/main" id="{E56DB9F8-A3A8-9A47-9134-9CA2CEF53D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743075" y="2518091"/>
            <a:ext cx="2500246" cy="2852789"/>
          </a:xfrm>
          <a:prstGeom prst="rect">
            <a:avLst/>
          </a:prstGeom>
        </p:spPr>
      </p:pic>
      <p:pic>
        <p:nvPicPr>
          <p:cNvPr id="18" name="Graphic 17" descr="Airplane with solid fill">
            <a:extLst>
              <a:ext uri="{FF2B5EF4-FFF2-40B4-BE49-F238E27FC236}">
                <a16:creationId xmlns:a16="http://schemas.microsoft.com/office/drawing/2014/main" id="{B329E914-5AD3-5F4F-B4EC-D8649BD4BC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354301">
            <a:off x="2626413" y="3417430"/>
            <a:ext cx="728425" cy="728425"/>
          </a:xfrm>
          <a:prstGeom prst="rect">
            <a:avLst/>
          </a:prstGeom>
        </p:spPr>
      </p:pic>
    </p:spTree>
    <p:extLst>
      <p:ext uri="{BB962C8B-B14F-4D97-AF65-F5344CB8AC3E}">
        <p14:creationId xmlns:p14="http://schemas.microsoft.com/office/powerpoint/2010/main" val="3302885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5236B7-C9B6-0A42-B9E2-96F02598B88E}"/>
              </a:ext>
            </a:extLst>
          </p:cNvPr>
          <p:cNvSpPr txBox="1"/>
          <p:nvPr/>
        </p:nvSpPr>
        <p:spPr>
          <a:xfrm>
            <a:off x="4157663" y="0"/>
            <a:ext cx="7629525" cy="6689524"/>
          </a:xfrm>
          <a:prstGeom prst="rect">
            <a:avLst/>
          </a:prstGeom>
          <a:noFill/>
        </p:spPr>
        <p:txBody>
          <a:bodyPr wrap="square" rtlCol="0">
            <a:spAutoFit/>
          </a:bodyPr>
          <a:lstStyle/>
          <a:p>
            <a:pPr>
              <a:lnSpc>
                <a:spcPct val="150000"/>
              </a:lnSpc>
            </a:pPr>
            <a:r>
              <a:rPr lang="en-CA" dirty="0"/>
              <a:t>History and curriculum are often taught as a dominant culture’s justification for its actions. I didn’t hear about the residential school system until I got to high school. Being honest, I didn’t really understand what it was, or why it was so upsetting to some, I only knew it was bad. As high school went on, I experienced the worst loss I will ever experience, and lose the place that feels like home. Although this place is not actually a “place” at all, it is where I feel safest. This was taken away from me. I said goodbye to my mother in February of  9</a:t>
            </a:r>
            <a:r>
              <a:rPr lang="en-CA" baseline="30000" dirty="0"/>
              <a:t>th</a:t>
            </a:r>
            <a:r>
              <a:rPr lang="en-CA" dirty="0"/>
              <a:t> grade. I never connected this loss with anything until I began Indigenous studies at TRU. As a Canadian born, Caucasian woman I could never imagine my place being taken from me like the Canadian Government has done to Canadian Indigenous peoples. The world has not come close to stripping me of my culture, identity, home, and much more and for that I am grateful, and I am sorry. But the world did take away my happy place, and the person I always called home. A core value in Indigenous culture is storytelling and passing along experiences, this is how I am expressing my story to share with you.</a:t>
            </a:r>
          </a:p>
        </p:txBody>
      </p:sp>
      <p:sp>
        <p:nvSpPr>
          <p:cNvPr id="3" name="Rectangle 2">
            <a:extLst>
              <a:ext uri="{FF2B5EF4-FFF2-40B4-BE49-F238E27FC236}">
                <a16:creationId xmlns:a16="http://schemas.microsoft.com/office/drawing/2014/main" id="{BA303ECE-CF12-8944-8A90-44DDFBB98EF5}"/>
              </a:ext>
            </a:extLst>
          </p:cNvPr>
          <p:cNvSpPr/>
          <p:nvPr/>
        </p:nvSpPr>
        <p:spPr>
          <a:xfrm>
            <a:off x="714800" y="2080796"/>
            <a:ext cx="3442863"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THE </a:t>
            </a:r>
          </a:p>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EPIPHANY</a:t>
            </a:r>
          </a:p>
        </p:txBody>
      </p:sp>
      <p:pic>
        <p:nvPicPr>
          <p:cNvPr id="5" name="Graphic 4" descr="Two Hearts outline">
            <a:extLst>
              <a:ext uri="{FF2B5EF4-FFF2-40B4-BE49-F238E27FC236}">
                <a16:creationId xmlns:a16="http://schemas.microsoft.com/office/drawing/2014/main" id="{8E2868A5-E9EB-F74D-BD73-805024CB1E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79032" y="3962606"/>
            <a:ext cx="2178631" cy="2599433"/>
          </a:xfrm>
          <a:prstGeom prst="rect">
            <a:avLst/>
          </a:prstGeom>
        </p:spPr>
      </p:pic>
    </p:spTree>
    <p:extLst>
      <p:ext uri="{BB962C8B-B14F-4D97-AF65-F5344CB8AC3E}">
        <p14:creationId xmlns:p14="http://schemas.microsoft.com/office/powerpoint/2010/main" val="582121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2" name="Group 32">
            <a:extLst>
              <a:ext uri="{FF2B5EF4-FFF2-40B4-BE49-F238E27FC236}">
                <a16:creationId xmlns:a16="http://schemas.microsoft.com/office/drawing/2014/main" id="{624E16E8-84BF-4D4C-A746-2537B1C15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34" name="Freeform 6">
              <a:extLst>
                <a:ext uri="{FF2B5EF4-FFF2-40B4-BE49-F238E27FC236}">
                  <a16:creationId xmlns:a16="http://schemas.microsoft.com/office/drawing/2014/main" id="{F890A3A2-97E0-41D2-BD93-30D3DFA73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5" name="Freeform 6">
              <a:extLst>
                <a:ext uri="{FF2B5EF4-FFF2-40B4-BE49-F238E27FC236}">
                  <a16:creationId xmlns:a16="http://schemas.microsoft.com/office/drawing/2014/main" id="{718CB90A-6005-4951-84F5-70B5863EF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43" name="Rectangle 36">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CDCB394-CEB2-CB45-BA58-01E9A98582B2}"/>
              </a:ext>
            </a:extLst>
          </p:cNvPr>
          <p:cNvSpPr/>
          <p:nvPr/>
        </p:nvSpPr>
        <p:spPr>
          <a:xfrm>
            <a:off x="752858" y="4957751"/>
            <a:ext cx="10720685" cy="1357179"/>
          </a:xfrm>
          <a:prstGeom prst="rect">
            <a:avLst/>
          </a:prstGeom>
        </p:spPr>
        <p:txBody>
          <a:bodyPr vert="horz" lIns="91440" tIns="45720" rIns="91440" bIns="45720" rtlCol="0" anchor="b">
            <a:normAutofit fontScale="70000" lnSpcReduction="20000"/>
          </a:bodyPr>
          <a:lstStyle/>
          <a:p>
            <a:pPr algn="ctr" defTabSz="914400">
              <a:lnSpc>
                <a:spcPct val="89000"/>
              </a:lnSpc>
              <a:spcBef>
                <a:spcPct val="0"/>
              </a:spcBef>
              <a:spcAft>
                <a:spcPts val="600"/>
              </a:spcAft>
            </a:pPr>
            <a:r>
              <a:rPr lang="en-US" sz="7000" b="1" cap="all" spc="0" dirty="0">
                <a:ln w="9525">
                  <a:solidFill>
                    <a:schemeClr val="bg1"/>
                  </a:solidFill>
                  <a:prstDash val="solid"/>
                </a:ln>
                <a:solidFill>
                  <a:schemeClr val="tx2"/>
                </a:solidFill>
                <a:effectLst>
                  <a:outerShdw blurRad="12700" dist="38100" dir="2700000" algn="tl" rotWithShape="0">
                    <a:schemeClr val="bg1">
                      <a:lumMod val="50000"/>
                    </a:schemeClr>
                  </a:outerShdw>
                </a:effectLst>
                <a:latin typeface="+mj-lt"/>
                <a:ea typeface="+mj-ea"/>
                <a:cs typeface="+mj-cs"/>
              </a:rPr>
              <a:t>MY TRIBUTE TO LOSS</a:t>
            </a:r>
          </a:p>
          <a:p>
            <a:pPr algn="ctr" defTabSz="914400">
              <a:lnSpc>
                <a:spcPct val="170000"/>
              </a:lnSpc>
              <a:spcBef>
                <a:spcPct val="0"/>
              </a:spcBef>
              <a:spcAft>
                <a:spcPts val="600"/>
              </a:spcAft>
            </a:pPr>
            <a:r>
              <a:rPr lang="en-US" dirty="0">
                <a:latin typeface="Castellar" panose="020F0502020204030204" pitchFamily="34" charset="0"/>
                <a:cs typeface="Castellar" panose="020F0502020204030204" pitchFamily="34" charset="0"/>
              </a:rPr>
              <a:t>I will never understand, therefore I will stand,</a:t>
            </a:r>
          </a:p>
          <a:p>
            <a:pPr algn="ctr" defTabSz="914400">
              <a:lnSpc>
                <a:spcPct val="170000"/>
              </a:lnSpc>
              <a:spcBef>
                <a:spcPct val="0"/>
              </a:spcBef>
              <a:spcAft>
                <a:spcPts val="600"/>
              </a:spcAft>
            </a:pPr>
            <a:r>
              <a:rPr lang="en-US" dirty="0">
                <a:latin typeface="Castellar" panose="020F0502020204030204" pitchFamily="34" charset="0"/>
                <a:cs typeface="Castellar" panose="020F0502020204030204" pitchFamily="34" charset="0"/>
              </a:rPr>
              <a:t> in order to understand the best I can.</a:t>
            </a:r>
          </a:p>
        </p:txBody>
      </p:sp>
      <p:pic>
        <p:nvPicPr>
          <p:cNvPr id="3" name="Picture 2" descr="A picture containing text, person&#10;&#10;Description automatically generated">
            <a:extLst>
              <a:ext uri="{FF2B5EF4-FFF2-40B4-BE49-F238E27FC236}">
                <a16:creationId xmlns:a16="http://schemas.microsoft.com/office/drawing/2014/main" id="{1929745E-E930-0345-847E-858AD53D87E1}"/>
              </a:ext>
            </a:extLst>
          </p:cNvPr>
          <p:cNvPicPr>
            <a:picLocks noChangeAspect="1"/>
          </p:cNvPicPr>
          <p:nvPr/>
        </p:nvPicPr>
        <p:blipFill rotWithShape="1">
          <a:blip r:embed="rId2"/>
          <a:srcRect t="26989" b="34256"/>
          <a:stretch/>
        </p:blipFill>
        <p:spPr>
          <a:xfrm>
            <a:off x="20" y="10"/>
            <a:ext cx="6050260" cy="4187119"/>
          </a:xfrm>
          <a:prstGeom prst="rect">
            <a:avLst/>
          </a:prstGeom>
        </p:spPr>
      </p:pic>
      <p:pic>
        <p:nvPicPr>
          <p:cNvPr id="7" name="Picture 6" descr="A picture containing text, clipart, container&#10;&#10;Description automatically generated">
            <a:extLst>
              <a:ext uri="{FF2B5EF4-FFF2-40B4-BE49-F238E27FC236}">
                <a16:creationId xmlns:a16="http://schemas.microsoft.com/office/drawing/2014/main" id="{4D1ECE8F-6B0C-2C49-AFB8-3466DE7CD9D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2822" b="-3"/>
          <a:stretch/>
        </p:blipFill>
        <p:spPr>
          <a:xfrm>
            <a:off x="6141720" y="10"/>
            <a:ext cx="6050280" cy="4187119"/>
          </a:xfrm>
          <a:prstGeom prst="rect">
            <a:avLst/>
          </a:prstGeom>
        </p:spPr>
      </p:pic>
      <p:sp>
        <p:nvSpPr>
          <p:cNvPr id="44" name="Freeform: Shape 38">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41" name="Freeform: Shape 40">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
        <p:nvSpPr>
          <p:cNvPr id="9" name="TextBox 8">
            <a:extLst>
              <a:ext uri="{FF2B5EF4-FFF2-40B4-BE49-F238E27FC236}">
                <a16:creationId xmlns:a16="http://schemas.microsoft.com/office/drawing/2014/main" id="{4D32A824-72B4-6D46-9586-B134DE8A4669}"/>
              </a:ext>
            </a:extLst>
          </p:cNvPr>
          <p:cNvSpPr txBox="1"/>
          <p:nvPr/>
        </p:nvSpPr>
        <p:spPr>
          <a:xfrm>
            <a:off x="9952284" y="4286071"/>
            <a:ext cx="223971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caregiverfatigue.trubox.ca/">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217085497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8642</TotalTime>
  <Words>1279</Words>
  <Application>Microsoft Macintosh PowerPoint</Application>
  <PresentationFormat>Widescreen</PresentationFormat>
  <Paragraphs>40</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Castellar</vt:lpstr>
      <vt:lpstr>Franklin Gothic Book</vt:lpstr>
      <vt:lpstr>Crop</vt:lpstr>
      <vt:lpstr>MY EDUCATIONAL  TIMELINE</vt:lpstr>
      <vt:lpstr>As a TRU student I want to begin by acknowledging that I am grateful to attend university on the unceded territories of the Tk’emlups te Secwepemc ne Secwepemcúl'ecw.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EDUCATIONAL  TIMELINE</dc:title>
  <dc:creator>Julia Minaker</dc:creator>
  <cp:lastModifiedBy>Julia Minaker</cp:lastModifiedBy>
  <cp:revision>5</cp:revision>
  <dcterms:created xsi:type="dcterms:W3CDTF">2021-09-23T21:58:47Z</dcterms:created>
  <dcterms:modified xsi:type="dcterms:W3CDTF">2021-09-29T22:00:49Z</dcterms:modified>
</cp:coreProperties>
</file>